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5" r:id="rId3"/>
    <p:sldId id="271" r:id="rId4"/>
    <p:sldId id="266" r:id="rId5"/>
    <p:sldId id="268" r:id="rId6"/>
    <p:sldId id="258" r:id="rId7"/>
    <p:sldId id="273" r:id="rId8"/>
    <p:sldId id="259" r:id="rId9"/>
    <p:sldId id="260" r:id="rId10"/>
    <p:sldId id="261" r:id="rId11"/>
    <p:sldId id="262" r:id="rId12"/>
    <p:sldId id="263" r:id="rId13"/>
    <p:sldId id="267" r:id="rId14"/>
    <p:sldId id="269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9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62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5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1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2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89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90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11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82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7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542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9523-F7F6-46C5-BE80-6DEF0E50C65A}" type="datetimeFigureOut">
              <a:rPr lang="it-IT" smtClean="0"/>
              <a:t>19/01/2017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89A8-20B9-42A4-A00F-C41B3A15B0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68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23528" y="2420888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HAPTIC </a:t>
            </a:r>
          </a:p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RETARGETING</a:t>
            </a:r>
            <a:endParaRPr lang="it-IT" sz="66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47664" y="5345832"/>
            <a:ext cx="5976664" cy="151216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GRUPPO 9</a:t>
            </a:r>
          </a:p>
          <a:p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Dario Doronzo, Davide Trenti, </a:t>
            </a:r>
            <a:endParaRPr lang="it-IT" sz="2000" spc="-150" dirty="0" smtClean="0">
              <a:solidFill>
                <a:schemeClr val="tx1"/>
              </a:solidFill>
              <a:latin typeface="Topaz New" panose="020B0603050302020204" pitchFamily="33" charset="0"/>
              <a:cs typeface="Calibri" panose="020F0502020204030204" pitchFamily="34" charset="0"/>
            </a:endParaRPr>
          </a:p>
          <a:p>
            <a:r>
              <a:rPr lang="it-IT" sz="2000" spc="-150" dirty="0" smtClean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Fabiola </a:t>
            </a:r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Polidoro, </a:t>
            </a:r>
            <a:r>
              <a:rPr lang="it-IT" sz="2000" spc="-150" dirty="0" smtClean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Giovanni </a:t>
            </a:r>
            <a:r>
              <a:rPr lang="it-IT" sz="2000" spc="-150" dirty="0">
                <a:solidFill>
                  <a:schemeClr val="tx1"/>
                </a:solidFill>
                <a:latin typeface="Topaz New" panose="020B0603050302020204" pitchFamily="33" charset="0"/>
                <a:cs typeface="Calibri" panose="020F0502020204030204" pitchFamily="34" charset="0"/>
              </a:rPr>
              <a:t>Forcelli</a:t>
            </a:r>
          </a:p>
        </p:txBody>
      </p:sp>
    </p:spTree>
    <p:extLst>
      <p:ext uri="{BB962C8B-B14F-4D97-AF65-F5344CB8AC3E}">
        <p14:creationId xmlns:p14="http://schemas.microsoft.com/office/powerpoint/2010/main" val="281098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orld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WORLD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1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HYBRID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8" name="HybridWar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556792"/>
            <a:ext cx="8069088" cy="4538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295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/>
        </p:nvSpPr>
        <p:spPr>
          <a:xfrm>
            <a:off x="971600" y="1484784"/>
            <a:ext cx="2520280" cy="504000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  <a:latin typeface="Topaz New" panose="020B0603050302020204" pitchFamily="33" charset="0"/>
              </a:rPr>
              <a:t>Precence analysis</a:t>
            </a:r>
            <a:endParaRPr lang="it-IT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RESULTS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16116" y="1470025"/>
            <a:ext cx="2520280" cy="504000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  <a:latin typeface="Topaz New" panose="020B0603050302020204" pitchFamily="33" charset="0"/>
              </a:rPr>
              <a:t>Hand path</a:t>
            </a:r>
            <a:endParaRPr lang="it-IT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976480"/>
              </p:ext>
            </p:extLst>
          </p:nvPr>
        </p:nvGraphicFramePr>
        <p:xfrm>
          <a:off x="947936" y="4725144"/>
          <a:ext cx="7440488" cy="1559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20244"/>
                <a:gridCol w="37202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BODY</a:t>
                      </a:r>
                      <a:r>
                        <a:rPr lang="it-IT" baseline="0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 WARPING</a:t>
                      </a:r>
                      <a:endParaRPr lang="it-IT" dirty="0">
                        <a:solidFill>
                          <a:schemeClr val="tx1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>
                          <a:solidFill>
                            <a:schemeClr val="tx1"/>
                          </a:solidFill>
                          <a:latin typeface="Topaz New" panose="020B0603050302020204" pitchFamily="33" charset="0"/>
                        </a:rPr>
                        <a:t>WORLD WARPING</a:t>
                      </a:r>
                      <a:endParaRPr lang="it-IT" dirty="0">
                        <a:solidFill>
                          <a:schemeClr val="tx1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Topaz New" panose="020B0603050302020204" pitchFamily="33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opaz New" panose="020B0603050302020204" pitchFamily="33" charset="0"/>
                        </a:rPr>
                        <a:t>Always 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baseline="0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Better to use slow movements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baseline="0" dirty="0" smtClean="0">
                        <a:solidFill>
                          <a:srgbClr val="C00000"/>
                        </a:solidFill>
                        <a:latin typeface="Topaz New" panose="020B0603050302020204" pitchFamily="3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it-IT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Topaz New" panose="020B0603050302020204" pitchFamily="33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opaz New" panose="020B0603050302020204" pitchFamily="33" charset="0"/>
                        </a:rPr>
                        <a:t>No corrections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Requires</a:t>
                      </a:r>
                      <a:r>
                        <a:rPr lang="it-IT" baseline="0" dirty="0" smtClean="0">
                          <a:solidFill>
                            <a:srgbClr val="C00000"/>
                          </a:solidFill>
                          <a:latin typeface="Topaz New" panose="020B0603050302020204" pitchFamily="33" charset="0"/>
                        </a:rPr>
                        <a:t> head movements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9" y="1974025"/>
            <a:ext cx="4098157" cy="2009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5" y="1988785"/>
            <a:ext cx="3816422" cy="19948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238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Future work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3204" y="1988840"/>
            <a:ext cx="8229600" cy="360040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r>
              <a:rPr lang="it-IT" sz="2800" dirty="0" smtClean="0">
                <a:latin typeface="Topaz New" panose="020B0603050302020204" pitchFamily="33" charset="0"/>
              </a:rPr>
              <a:t>Investigate detection thresholds</a:t>
            </a:r>
            <a:endParaRPr lang="it-IT" sz="2800" dirty="0">
              <a:latin typeface="Topaz New" panose="020B0603050302020204" pitchFamily="33" charset="0"/>
            </a:endParaRPr>
          </a:p>
          <a:p>
            <a:r>
              <a:rPr lang="it-IT" sz="2800" dirty="0" smtClean="0">
                <a:latin typeface="Topaz New" panose="020B0603050302020204" pitchFamily="33" charset="0"/>
              </a:rPr>
              <a:t>Path </a:t>
            </a:r>
            <a:r>
              <a:rPr lang="it-IT" sz="2800" dirty="0">
                <a:latin typeface="Topaz New" panose="020B0603050302020204" pitchFamily="33" charset="0"/>
              </a:rPr>
              <a:t>prediction</a:t>
            </a:r>
          </a:p>
          <a:p>
            <a:r>
              <a:rPr lang="it-IT" sz="2800" dirty="0">
                <a:latin typeface="Topaz New" panose="020B0603050302020204" pitchFamily="33" charset="0"/>
              </a:rPr>
              <a:t>Shape </a:t>
            </a:r>
            <a:r>
              <a:rPr lang="it-IT" sz="2800" dirty="0" smtClean="0">
                <a:latin typeface="Topaz New" panose="020B0603050302020204" pitchFamily="33" charset="0"/>
              </a:rPr>
              <a:t>mapping</a:t>
            </a:r>
            <a:endParaRPr lang="it-IT" sz="2800" dirty="0">
              <a:latin typeface="Topaz New" panose="020B0603050302020204" pitchFamily="33" charset="0"/>
            </a:endParaRPr>
          </a:p>
          <a:p>
            <a:r>
              <a:rPr lang="it-IT" sz="2800" dirty="0">
                <a:latin typeface="Topaz New" panose="020B0603050302020204" pitchFamily="33" charset="0"/>
              </a:rPr>
              <a:t>Advanced warping (eg. mesh deformation</a:t>
            </a:r>
            <a:r>
              <a:rPr lang="it-IT" sz="2800" dirty="0" smtClean="0">
                <a:latin typeface="Topaz New" panose="020B0603050302020204" pitchFamily="33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pPr marL="514350" indent="-514350">
              <a:buFont typeface="+mj-lt"/>
              <a:buAutoNum type="arabicPeriod"/>
            </a:pPr>
            <a:endParaRPr lang="it-IT" sz="2800" dirty="0"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5536" y="3212976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6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Thank you!</a:t>
            </a:r>
          </a:p>
          <a:p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848" y="444930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atin typeface="Topaz New" panose="020B0603050302020204" pitchFamily="33" charset="0"/>
              </a:rPr>
              <a:t>Q</a:t>
            </a:r>
            <a:r>
              <a:rPr lang="it-IT" sz="4000" dirty="0" smtClean="0">
                <a:latin typeface="Topaz New" panose="020B0603050302020204" pitchFamily="33" charset="0"/>
              </a:rPr>
              <a:t>uestions?</a:t>
            </a:r>
            <a:endParaRPr lang="it-IT" sz="4000" dirty="0"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80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23529" y="1700808"/>
            <a:ext cx="8424936" cy="403244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it-IT" sz="1800" b="1" dirty="0" smtClean="0">
                <a:latin typeface="Topaz New" panose="020B0603050302020204" pitchFamily="33" charset="0"/>
                <a:cs typeface="Calibri" panose="020F0502020204030204" pitchFamily="34" charset="0"/>
              </a:rPr>
              <a:t>Mahdi </a:t>
            </a:r>
            <a:r>
              <a:rPr lang="it-IT" sz="1800" b="1" dirty="0">
                <a:latin typeface="Topaz New" panose="020B0603050302020204" pitchFamily="33" charset="0"/>
                <a:cs typeface="Calibri" panose="020F0502020204030204" pitchFamily="34" charset="0"/>
              </a:rPr>
              <a:t>Azmandian, Mark Hancock, Hrvoje Benko, Eyal Ofek, Andrew D. Wilson</a:t>
            </a:r>
            <a:endParaRPr lang="it-IT" sz="1800" dirty="0">
              <a:latin typeface="Topaz New" panose="020B0603050302020204" pitchFamily="33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31" y="1484784"/>
            <a:ext cx="5769246" cy="25648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080206"/>
            <a:ext cx="1436593" cy="1437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28" y="4049666"/>
            <a:ext cx="1411864" cy="1453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76" y="4045663"/>
            <a:ext cx="1543112" cy="154357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PROJECT BY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30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7065474" cy="406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minecraft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6090" r="24373" b="27694"/>
          <a:stretch/>
        </p:blipFill>
        <p:spPr>
          <a:xfrm>
            <a:off x="5957888" y="4245882"/>
            <a:ext cx="2129678" cy="1512168"/>
          </a:xfrm>
          <a:prstGeom prst="rect">
            <a:avLst/>
          </a:prstGeom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vlc-record-2017-01-19-17h42m42s-1-ExplanationVideo.mp4-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2.3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8316" y="1700808"/>
            <a:ext cx="7040782" cy="40572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7794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4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1520" y="86767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Related works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11285"/>
            <a:ext cx="3312368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18" y="1811284"/>
            <a:ext cx="3409206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r="48532" b="4343"/>
          <a:stretch/>
        </p:blipFill>
        <p:spPr>
          <a:xfrm>
            <a:off x="769653" y="4437112"/>
            <a:ext cx="3284213" cy="183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8" t="1666" r="50" b="1666"/>
          <a:stretch/>
        </p:blipFill>
        <p:spPr>
          <a:xfrm>
            <a:off x="5104211" y="4484998"/>
            <a:ext cx="3284213" cy="1833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3287824" y="1331476"/>
            <a:ext cx="2462084" cy="3693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  <a:latin typeface="Topaz New" panose="020B0603050302020204" pitchFamily="33" charset="0"/>
              </a:rPr>
              <a:t>REDIRECTED TOUCHING</a:t>
            </a:r>
            <a:endParaRPr lang="it-IT" dirty="0">
              <a:solidFill>
                <a:schemeClr val="accent3">
                  <a:lumMod val="50000"/>
                </a:schemeClr>
              </a:solidFill>
              <a:latin typeface="Topaz New" panose="020B0603050302020204" pitchFamily="33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7824" y="3933056"/>
            <a:ext cx="2343655" cy="3693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  <a:latin typeface="Topaz New" panose="020B0603050302020204" pitchFamily="33" charset="0"/>
              </a:rPr>
              <a:t>REDIRECTED WALKING</a:t>
            </a:r>
            <a:endParaRPr lang="it-IT" dirty="0">
              <a:solidFill>
                <a:schemeClr val="accent3">
                  <a:lumMod val="50000"/>
                </a:schemeClr>
              </a:solidFill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98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86767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VISUAL PERCEPTION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4824536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sz="3600" dirty="0">
                <a:ln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">
                    <a:schemeClr val="accent1"/>
                  </a:glow>
                  <a:reflection endPos="0" dir="5400000" sy="-100000" algn="bl" rotWithShape="0"/>
                </a:effectLst>
                <a:latin typeface="Topaz New" panose="020B0603050302020204" pitchFamily="33" charset="0"/>
              </a:rPr>
              <a:t>When senses conflict </a:t>
            </a:r>
          </a:p>
          <a:p>
            <a:pPr marL="0" indent="0" algn="ctr">
              <a:buNone/>
            </a:pPr>
            <a:r>
              <a:rPr lang="it-IT" sz="3600" dirty="0">
                <a:ln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12700">
                    <a:schemeClr val="accent1"/>
                  </a:glow>
                  <a:reflection endPos="0" dir="5400000" sy="-100000" algn="bl" rotWithShape="0"/>
                </a:effectLst>
                <a:latin typeface="Topaz New" panose="020B0603050302020204" pitchFamily="33" charset="0"/>
              </a:rPr>
              <a:t>vision often dominates</a:t>
            </a:r>
            <a:endParaRPr lang="it-IT" sz="3600" dirty="0">
              <a:ln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glow rad="12700">
                  <a:schemeClr val="accent1"/>
                </a:glow>
                <a:reflection endPos="0" dir="5400000" sy="-100000" algn="bl" rotWithShape="0"/>
              </a:effectLst>
              <a:latin typeface="Topaz New" panose="020B0603050302020204" pitchFamily="33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528" y="3546882"/>
            <a:ext cx="2664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latin typeface="Topaz New" panose="020B0603050302020204" pitchFamily="33" charset="0"/>
              </a:rPr>
              <a:t>In particular:</a:t>
            </a:r>
            <a:endParaRPr lang="it-IT" sz="1400" b="1" dirty="0" smtClean="0">
              <a:latin typeface="Topaz New" panose="020B0603050302020204" pitchFamily="33" charset="0"/>
            </a:endParaRPr>
          </a:p>
          <a:p>
            <a:endParaRPr lang="it-IT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Proprioception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 smtClean="0">
              <a:latin typeface="Topaz New" panose="020B0603050302020204" pitchFamily="3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Vestibular cues </a:t>
            </a:r>
            <a:endParaRPr lang="it-IT" b="1" dirty="0" smtClean="0">
              <a:solidFill>
                <a:schemeClr val="tx2"/>
              </a:solidFill>
              <a:latin typeface="Topaz New" panose="020B0603050302020204" pitchFamily="33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600" b="1" dirty="0">
              <a:latin typeface="Topaz New" panose="020B0603050302020204" pitchFamily="33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r="11527"/>
          <a:stretch/>
        </p:blipFill>
        <p:spPr>
          <a:xfrm>
            <a:off x="2699792" y="2881823"/>
            <a:ext cx="3024336" cy="2995449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724128" y="3560236"/>
            <a:ext cx="30983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smtClean="0">
                <a:latin typeface="Topaz New" panose="020B0603050302020204" pitchFamily="33" charset="0"/>
              </a:rPr>
              <a:t>These values can be scaled by:</a:t>
            </a:r>
          </a:p>
          <a:p>
            <a:endParaRPr lang="it-IT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Traslation</a:t>
            </a: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: 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+26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% 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-14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 smtClean="0">
              <a:solidFill>
                <a:schemeClr val="tx2"/>
              </a:solidFill>
              <a:latin typeface="Topaz New" panose="020B0603050302020204" pitchFamily="33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Rotation</a:t>
            </a:r>
            <a:r>
              <a:rPr lang="it-IT" sz="2000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: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   +49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% </a:t>
            </a:r>
            <a:r>
              <a:rPr lang="it-IT" b="1" dirty="0" smtClean="0">
                <a:solidFill>
                  <a:schemeClr val="tx2"/>
                </a:solidFill>
                <a:latin typeface="Topaz New" panose="020B0603050302020204" pitchFamily="33" charset="0"/>
              </a:rPr>
              <a:t>-20%</a:t>
            </a:r>
          </a:p>
          <a:p>
            <a:endParaRPr lang="it-IT" b="1" dirty="0" smtClean="0">
              <a:solidFill>
                <a:srgbClr val="C00000"/>
              </a:solidFill>
              <a:latin typeface="Topaz New" panose="020B0603050302020204" pitchFamily="33" charset="0"/>
            </a:endParaRPr>
          </a:p>
          <a:p>
            <a:r>
              <a:rPr lang="it-IT" sz="1400" b="1" dirty="0" smtClean="0">
                <a:latin typeface="Topaz New" panose="020B0603050302020204" pitchFamily="33" charset="0"/>
              </a:rPr>
              <a:t>And the user won’t notice</a:t>
            </a:r>
            <a:endParaRPr lang="it-IT" b="1" dirty="0" smtClean="0">
              <a:latin typeface="Topaz New" panose="020B0603050302020204" pitchFamily="33" charset="0"/>
            </a:endParaRPr>
          </a:p>
          <a:p>
            <a:endParaRPr lang="it-IT" sz="2000" b="1" dirty="0">
              <a:solidFill>
                <a:srgbClr val="C00000"/>
              </a:solidFill>
            </a:endParaRPr>
          </a:p>
          <a:p>
            <a:endParaRPr lang="it-IT" sz="2000" b="1" dirty="0" smtClean="0">
              <a:solidFill>
                <a:srgbClr val="C00000"/>
              </a:solidFill>
            </a:endParaRPr>
          </a:p>
          <a:p>
            <a:pPr algn="ctr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8549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528" y="1700808"/>
            <a:ext cx="8229600" cy="4680520"/>
          </a:xfr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400" b="1" dirty="0" smtClean="0">
              <a:solidFill>
                <a:schemeClr val="bg1"/>
              </a:solidFill>
              <a:effectLst>
                <a:glow rad="127000">
                  <a:schemeClr val="accent3">
                    <a:alpha val="55000"/>
                  </a:schemeClr>
                </a:glow>
                <a:outerShdw blurRad="279400" dist="50800" algn="ctr" rotWithShape="0">
                  <a:srgbClr val="000000"/>
                </a:outerShdw>
              </a:effectLst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Repurpose </a:t>
            </a:r>
            <a:r>
              <a:rPr lang="en-US" sz="2400" b="1" dirty="0">
                <a:solidFill>
                  <a:schemeClr val="bg1"/>
                </a:solidFill>
                <a:effectLst>
                  <a:glow rad="127000">
                    <a:schemeClr val="tx1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the passive haptics of the same real physical objects across multiple virtual 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55000"/>
                    </a:schemeClr>
                  </a:glow>
                  <a:outerShdw blurRad="50800" dist="50800" algn="ctr" rotWithShape="0">
                    <a:srgbClr val="000000"/>
                  </a:outerShdw>
                </a:effectLst>
                <a:latin typeface="Topaz New" panose="020B0603050302020204" pitchFamily="33" charset="0"/>
              </a:rPr>
              <a:t>objects…</a:t>
            </a:r>
          </a:p>
          <a:p>
            <a:pPr marL="0" indent="0" algn="ctr">
              <a:buNone/>
            </a:pPr>
            <a:endParaRPr lang="en-US" sz="2400" b="1" dirty="0" smtClean="0">
              <a:effectLst>
                <a:glow rad="558800">
                  <a:schemeClr val="accent3">
                    <a:alpha val="35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000" b="1" dirty="0" smtClean="0">
                <a:latin typeface="Topaz New" panose="020B0603050302020204" pitchFamily="33" charset="0"/>
              </a:rPr>
              <a:t>…by finding a mapping </a:t>
            </a:r>
            <a:r>
              <a:rPr lang="en-US" sz="2000" b="1" dirty="0">
                <a:latin typeface="Topaz New" panose="020B0603050302020204" pitchFamily="33" charset="0"/>
              </a:rPr>
              <a:t>between </a:t>
            </a:r>
            <a:r>
              <a:rPr lang="en-US" sz="2000" b="1" dirty="0" smtClean="0">
                <a:latin typeface="Topaz New" panose="020B0603050302020204" pitchFamily="33" charset="0"/>
              </a:rPr>
              <a:t>real and virtual coordinates.</a:t>
            </a:r>
          </a:p>
          <a:p>
            <a:pPr marL="0" indent="0">
              <a:buNone/>
            </a:pPr>
            <a:endParaRPr lang="en-US" sz="2000" b="1" dirty="0" smtClean="0">
              <a:latin typeface="Topaz New" panose="020B0603050302020204" pitchFamily="33" charset="0"/>
            </a:endParaRPr>
          </a:p>
          <a:p>
            <a:pPr marL="0" indent="0" algn="ctr">
              <a:buNone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opaz New" panose="020B0603050302020204" pitchFamily="33" charset="0"/>
              </a:rPr>
              <a:t>Requirements:</a:t>
            </a:r>
            <a:endParaRPr lang="it-IT" sz="2000" b="1" dirty="0">
              <a:solidFill>
                <a:schemeClr val="accent3">
                  <a:lumMod val="50000"/>
                </a:schemeClr>
              </a:solidFill>
              <a:latin typeface="Topaz New" panose="020B0603050302020204" pitchFamily="33" charset="0"/>
            </a:endParaRPr>
          </a:p>
          <a:p>
            <a:pPr marL="0" indent="0" algn="ctr">
              <a:buNone/>
            </a:pPr>
            <a:r>
              <a:rPr lang="it-IT" sz="2000" b="1" dirty="0" smtClean="0">
                <a:latin typeface="Topaz New" panose="020B0603050302020204" pitchFamily="33" charset="0"/>
              </a:rPr>
              <a:t>The mapping is </a:t>
            </a:r>
            <a:r>
              <a:rPr lang="it-IT" sz="2000" b="1" dirty="0">
                <a:latin typeface="Topaz New" panose="020B0603050302020204" pitchFamily="33" charset="0"/>
              </a:rPr>
              <a:t>d</a:t>
            </a:r>
            <a:r>
              <a:rPr lang="it-IT" sz="2000" b="1" dirty="0" smtClean="0">
                <a:latin typeface="Topaz New" panose="020B0603050302020204" pitchFamily="33" charset="0"/>
              </a:rPr>
              <a:t>ynamic</a:t>
            </a:r>
            <a:endParaRPr lang="it-IT" sz="2000" b="1" dirty="0" smtClean="0">
              <a:latin typeface="Topaz New" panose="020B0603050302020204" pitchFamily="33" charset="0"/>
            </a:endParaRPr>
          </a:p>
          <a:p>
            <a:pPr marL="0" indent="0" algn="ctr">
              <a:buNone/>
            </a:pPr>
            <a:r>
              <a:rPr lang="it-IT" sz="2000" b="1" dirty="0" smtClean="0">
                <a:latin typeface="Topaz New" panose="020B0603050302020204" pitchFamily="33" charset="0"/>
              </a:rPr>
              <a:t>The mapping is </a:t>
            </a:r>
            <a:r>
              <a:rPr lang="it-IT" sz="2000" b="1" dirty="0" smtClean="0">
                <a:latin typeface="Topaz New" panose="020B0603050302020204" pitchFamily="33" charset="0"/>
              </a:rPr>
              <a:t>transparent</a:t>
            </a:r>
            <a:endParaRPr lang="it-IT" sz="2000" b="1" dirty="0">
              <a:latin typeface="Topaz New" panose="020B0603050302020204" pitchFamily="33" charset="0"/>
            </a:endParaRPr>
          </a:p>
          <a:p>
            <a:pPr marL="285750" indent="-285750" algn="ctr"/>
            <a:endParaRPr lang="it-IT" sz="2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GOALS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44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techniques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87624" y="1772816"/>
            <a:ext cx="7200800" cy="4176464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pPr marL="514350" indent="-514350" algn="ctr">
              <a:buFont typeface="+mj-lt"/>
              <a:buAutoNum type="arabicPeriod"/>
            </a:pPr>
            <a:endParaRPr lang="it-IT" sz="2800" dirty="0" smtClean="0">
              <a:latin typeface="Topaz New" panose="020B0603050302020204" pitchFamily="33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it-IT" sz="3600" dirty="0" smtClean="0">
                <a:latin typeface="Topaz New" panose="020B0603050302020204" pitchFamily="33" charset="0"/>
              </a:rPr>
              <a:t>BODY </a:t>
            </a:r>
            <a:r>
              <a:rPr lang="it-IT" sz="3600" dirty="0">
                <a:latin typeface="Topaz New" panose="020B0603050302020204" pitchFamily="33" charset="0"/>
              </a:rPr>
              <a:t>WARPING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3600" dirty="0">
                <a:latin typeface="Topaz New" panose="020B0603050302020204" pitchFamily="33" charset="0"/>
              </a:rPr>
              <a:t>WORLD WARPING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it-IT" sz="3600" dirty="0">
                <a:latin typeface="Topaz New" panose="020B0603050302020204" pitchFamily="33" charset="0"/>
              </a:rPr>
              <a:t>HYBRID WARPING</a:t>
            </a:r>
          </a:p>
          <a:p>
            <a:pPr marL="0" indent="0" algn="ctr">
              <a:buNone/>
            </a:pPr>
            <a:endParaRPr lang="it-IT" sz="2800" dirty="0">
              <a:latin typeface="Topaz New" panose="020B0603050302020204" pitchFamily="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implementation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  <p:sp>
        <p:nvSpPr>
          <p:cNvPr id="14" name="Round Same Side Corner Rectangle 13"/>
          <p:cNvSpPr/>
          <p:nvPr/>
        </p:nvSpPr>
        <p:spPr>
          <a:xfrm>
            <a:off x="6516216" y="3936917"/>
            <a:ext cx="1440160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Physic button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1306" r="31540" b="187"/>
          <a:stretch/>
        </p:blipFill>
        <p:spPr>
          <a:xfrm>
            <a:off x="6543731" y="4283883"/>
            <a:ext cx="1697101" cy="18830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6" name="Round Same Side Corner Rectangle 15"/>
          <p:cNvSpPr/>
          <p:nvPr/>
        </p:nvSpPr>
        <p:spPr>
          <a:xfrm>
            <a:off x="5348296" y="1412776"/>
            <a:ext cx="2352235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Kinect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r="3987"/>
          <a:stretch/>
        </p:blipFill>
        <p:spPr>
          <a:xfrm>
            <a:off x="4959808" y="1716427"/>
            <a:ext cx="3428616" cy="1928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9" name="Round Same Side Corner Rectangle 18"/>
          <p:cNvSpPr/>
          <p:nvPr/>
        </p:nvSpPr>
        <p:spPr>
          <a:xfrm>
            <a:off x="1043608" y="3936917"/>
            <a:ext cx="1380346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Tracked cube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5" t="1059" r="30133" b="1059"/>
          <a:stretch/>
        </p:blipFill>
        <p:spPr>
          <a:xfrm>
            <a:off x="1064672" y="4295275"/>
            <a:ext cx="1701222" cy="1872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1" name="Round Same Side Corner Rectangle 20"/>
          <p:cNvSpPr/>
          <p:nvPr/>
        </p:nvSpPr>
        <p:spPr>
          <a:xfrm>
            <a:off x="3978715" y="3933056"/>
            <a:ext cx="1432102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Hand marker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5" t="1208" r="36434" b="3129"/>
          <a:stretch/>
        </p:blipFill>
        <p:spPr>
          <a:xfrm>
            <a:off x="3989402" y="4275684"/>
            <a:ext cx="1734726" cy="19116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2" name="Round Same Side Corner Rectangle 11"/>
          <p:cNvSpPr/>
          <p:nvPr/>
        </p:nvSpPr>
        <p:spPr>
          <a:xfrm>
            <a:off x="1170281" y="1412776"/>
            <a:ext cx="2352235" cy="338767"/>
          </a:xfrm>
          <a:prstGeom prst="round2Same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tx1"/>
                </a:solidFill>
                <a:latin typeface="Topaz New" panose="020B0603050302020204" pitchFamily="33" charset="0"/>
              </a:rPr>
              <a:t>Oculus Rift dk2</a:t>
            </a:r>
            <a:endParaRPr lang="it-IT" sz="1400" dirty="0">
              <a:solidFill>
                <a:schemeClr val="tx1"/>
              </a:solidFill>
              <a:latin typeface="Topaz New" panose="020B0603050302020204" pitchFamily="3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r="4535"/>
          <a:stretch/>
        </p:blipFill>
        <p:spPr>
          <a:xfrm>
            <a:off x="955808" y="1716427"/>
            <a:ext cx="3428616" cy="19285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844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ody Warpi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39341"/>
            <a:ext cx="8045450" cy="45259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0"/>
            <a:ext cx="86409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spc="300" dirty="0" smtClean="0">
                <a:solidFill>
                  <a:schemeClr val="bg1"/>
                </a:solidFill>
                <a:effectLst>
                  <a:glow rad="76200">
                    <a:schemeClr val="tx1"/>
                  </a:glow>
                  <a:outerShdw blurRad="889000" dist="165100" dir="21594000" sx="90000" sy="90000" algn="ctr" rotWithShape="0">
                    <a:srgbClr val="000000">
                      <a:alpha val="43137"/>
                    </a:srgbClr>
                  </a:outerShdw>
                </a:effectLst>
                <a:latin typeface="MineCrafter 3" panose="00000400000000000000" pitchFamily="2" charset="0"/>
              </a:rPr>
              <a:t>BODY WARPING</a:t>
            </a:r>
            <a:endParaRPr lang="it-IT" sz="4000" spc="300" dirty="0">
              <a:solidFill>
                <a:schemeClr val="bg1"/>
              </a:solidFill>
              <a:effectLst>
                <a:glow rad="76200">
                  <a:schemeClr val="tx1"/>
                </a:glow>
                <a:outerShdw blurRad="889000" dist="165100" dir="21594000" sx="90000" sy="90000" algn="ctr" rotWithShape="0">
                  <a:srgbClr val="000000">
                    <a:alpha val="43137"/>
                  </a:srgbClr>
                </a:outerShdw>
              </a:effectLst>
              <a:latin typeface="MineCrafter 3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5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186</Words>
  <Application>Microsoft Office PowerPoint</Application>
  <PresentationFormat>On-screen Show (4:3)</PresentationFormat>
  <Paragraphs>74</Paragraphs>
  <Slides>14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Utente Windows</dc:creator>
  <cp:lastModifiedBy>Utente Windows</cp:lastModifiedBy>
  <cp:revision>90</cp:revision>
  <dcterms:created xsi:type="dcterms:W3CDTF">2017-01-06T11:39:13Z</dcterms:created>
  <dcterms:modified xsi:type="dcterms:W3CDTF">2017-01-19T17:55:05Z</dcterms:modified>
</cp:coreProperties>
</file>